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1ABB2-1D83-4731-80F3-507639EEFB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0B2855-53F0-4263-8486-2D50BA60AA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B903E-6908-4E02-B9AE-CD627AD66D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90482-714D-491E-9820-1087030FF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0C237-DAC8-4501-8C43-0927BAC0A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1504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8ED6AD-BE2C-4CDF-A79E-151DC1308F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56F040-6777-4BA5-8A98-5CC1557A28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846D2C-0AC8-4A5E-9154-809F9BB19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5C0BA-59FE-4BAD-9B9E-FC72B6967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AC37EF-5FA9-4301-AE89-9CF17EEE1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27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304648-7984-4732-B569-90372E6669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D3EC20-DDD1-4B41-A57E-A6C79A5018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CA633-834C-4C0F-9549-796F4DFD5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929A1-100E-43A2-B3B9-801D420AA2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CE73A7-B68F-496B-8EC9-3D95A2BEB1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6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A6C46-CAD4-4B03-9AAA-C3AE85E02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B8C45-7A37-42F7-9364-EA39F7134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17731-9325-4C50-8735-8BD2A4876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E49D7-C9D3-4925-B56A-C315AD3D1D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5ACED-89BD-4F73-B331-DADE04036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0706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3B2D4-6BB2-488D-A3CA-BD2C1142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91A7EA-3545-4AA5-8AFF-53ECDCB8B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CC86BE-C743-4586-BA6A-60C8D0419C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61106-EA48-4B37-9EB6-4946F3425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5BE4DF-698D-4568-BB95-3A34393EA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9566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F3964-DE35-4739-A885-FD79554166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5AC6A8-55EB-4765-BA6C-43C1F96A53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958156-FA96-4592-9707-6202F9844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D8232-8B19-40AF-AEAB-F3550182E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FA02F0-5B0C-4AD7-980F-F0F7F09F3B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FD43C6-2D8B-4116-A1C3-6287A75B24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125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9C264-197E-46E6-9D95-56C1B0193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E6447E-458E-4047-8527-8882B330A5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025171-46AA-411A-89A8-1A6A51C51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2A9BD85-8CCD-4939-8CF3-D7192D9341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9CFA10-BA6C-4765-B0ED-9CF97302D9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2C1C31-EBDF-45BB-B8F4-9DC057CD4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C3CE52-3578-46F8-9AD8-C9D073C6E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5455DA0-47A5-4A05-BF31-D4CC0BD3F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9813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09EEC-AC3C-408B-9C86-03D3927F7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B8B9F5-9365-4B3B-BA36-C0D03C4E52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3DD275-DB6F-4DE0-943A-94EB7F67C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55541FA-6436-4FC1-884A-8DDB11A981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075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B5AB8D-05D5-4BDC-9592-459723F09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C0D696-99D6-4608-A350-74F0243165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DEAE1-A360-4E95-A491-6D198FC9D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513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43743-4535-4024-898D-7B129797A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15A6F9-D697-4852-A2AF-51A86033F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EE0F04-47FB-4C79-A9F8-5150E5DBE2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C8D79C-D66D-488B-AB90-6299D578C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1F35C9-1124-4418-A4EC-4DC5C45C3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9F8944-3B74-40EA-932A-985E38D01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03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A0A082-CC3C-4322-86C2-43CD24A311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083776-4BC6-4D05-AF99-49F33F7990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3A50A7-0BF0-4CAF-8795-5217FAC395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251640-1DB6-4151-91C6-080DC8D08B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0D3F35-8FFB-4B59-ADED-7F53700E5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A6BFC3-B7A0-4653-951B-98F13C992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18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7D80FC-52C7-434A-A9F9-C8E0C097C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240694-5399-4848-90BD-3EC6915A7A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8F8740-7EE2-47A4-BF8B-7E8E222E05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19B8FA-EF6F-4A27-9203-1F5D86EFDE77}" type="datetimeFigureOut">
              <a:rPr lang="en-US" smtClean="0"/>
              <a:t>8/25/2018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B4B7EC-FFE2-4929-8EEE-4ADB3D080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21E4B-83FE-43D8-B81B-F4FF83FA38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8D7AA6-75C1-48E0-A611-1352A15E8F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946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2EBE5-713E-452A-B282-C10FBD308A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547" y="24799"/>
            <a:ext cx="10349204" cy="689234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a Design Record Book (DRB)?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39FF7C7-705F-423E-AE8A-E9FCBAB211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78" y="814755"/>
            <a:ext cx="6470624" cy="94630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F44D9F-1818-4A6F-AF5F-832C1DBD4B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778" y="3429000"/>
            <a:ext cx="3163608" cy="118307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EDF33C-0AF5-4C7E-8C5D-429B651CFAC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55381"/>
            <a:ext cx="6536093" cy="132824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AD5C870-C427-4DF9-9DCD-A2BEBAFC80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5024" y="3429000"/>
            <a:ext cx="3203692" cy="136227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83C6C49-2BCB-4A9A-9F6D-DFF91EE49EA4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5052810"/>
            <a:ext cx="3203691" cy="119806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94C1CFE-354A-4220-8C72-3C08E73FEDC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45024" y="5052810"/>
            <a:ext cx="3203692" cy="136227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C1945D7-1D8C-4E28-8B91-B356F1128D8B}"/>
              </a:ext>
            </a:extLst>
          </p:cNvPr>
          <p:cNvSpPr txBox="1"/>
          <p:nvPr/>
        </p:nvSpPr>
        <p:spPr>
          <a:xfrm>
            <a:off x="6820678" y="714033"/>
            <a:ext cx="496077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Design Record Books are written documents of a design study like the one written to the left.</a:t>
            </a:r>
          </a:p>
          <a:p>
            <a:endParaRPr lang="en-US" sz="1600" dirty="0"/>
          </a:p>
          <a:p>
            <a:r>
              <a:rPr lang="en-US" sz="1600" dirty="0"/>
              <a:t>They have extensive text with an abstract, problem, assumptions, results, conclusions and references. (under scroll areas are text that are intentionally removed for public viewing) </a:t>
            </a:r>
          </a:p>
          <a:p>
            <a:endParaRPr lang="en-US" sz="1600" dirty="0"/>
          </a:p>
          <a:p>
            <a:r>
              <a:rPr lang="en-US" sz="1600" dirty="0"/>
              <a:t>These documents have to be export controlled with export classifications like NLR (no license required) or LRS (license required state), etc. </a:t>
            </a:r>
          </a:p>
          <a:p>
            <a:endParaRPr lang="en-US" sz="1600" dirty="0"/>
          </a:p>
          <a:p>
            <a:r>
              <a:rPr lang="en-US" sz="1600" dirty="0"/>
              <a:t>These export classifications can be derived from the text with natural language machine learning techniques. </a:t>
            </a:r>
            <a:endParaRPr lang="en-US" dirty="0"/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9DC27500-A9C3-4C6E-B16C-602B2F0C4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9657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E17371C-72C1-4351-8F5B-3C91FD3EFE8D}"/>
              </a:ext>
            </a:extLst>
          </p:cNvPr>
          <p:cNvSpPr txBox="1"/>
          <p:nvPr/>
        </p:nvSpPr>
        <p:spPr>
          <a:xfrm>
            <a:off x="225913" y="0"/>
            <a:ext cx="55006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Natural Language Filters Used/Tried.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61A44F-EC9E-425F-923C-C7D185576DA6}"/>
              </a:ext>
            </a:extLst>
          </p:cNvPr>
          <p:cNvSpPr txBox="1"/>
          <p:nvPr/>
        </p:nvSpPr>
        <p:spPr>
          <a:xfrm>
            <a:off x="83135" y="509620"/>
            <a:ext cx="6010889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Filtered out “English </a:t>
            </a:r>
            <a:r>
              <a:rPr lang="en-US" sz="1200" dirty="0" err="1"/>
              <a:t>stopwords</a:t>
            </a:r>
            <a:r>
              <a:rPr lang="en-US" sz="1200" dirty="0"/>
              <a:t>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Filtered out words that occur only once in the data – removes potential typos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Filtered out words that occur more than 40% of the articles – removes other common word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Filtered out abbreviations and replace them with their actual words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Remove all digits that are stand along and not mixed with letters like part number and drawings are. Example: 2343M43P01 will not be filtered out because there are letters in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Remove all articles with the words below: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'to be added by custodian none’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'no design summary none’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200" dirty="0"/>
              <a:t>'digitized paper study'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874723-B2CC-4857-AF25-29ACA4D967BB}"/>
              </a:ext>
            </a:extLst>
          </p:cNvPr>
          <p:cNvSpPr txBox="1"/>
          <p:nvPr/>
        </p:nvSpPr>
        <p:spPr>
          <a:xfrm>
            <a:off x="6219970" y="0"/>
            <a:ext cx="5500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Libraries/Algorithms used/tried. 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5AA39C-279B-4C29-A992-AD72E0E2B229}"/>
              </a:ext>
            </a:extLst>
          </p:cNvPr>
          <p:cNvSpPr txBox="1"/>
          <p:nvPr/>
        </p:nvSpPr>
        <p:spPr>
          <a:xfrm>
            <a:off x="6305080" y="523220"/>
            <a:ext cx="550066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Libraries used – </a:t>
            </a:r>
            <a:r>
              <a:rPr lang="en-US" sz="1400" dirty="0" err="1"/>
              <a:t>Sk.learn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Preprocessing - Document-term matrix methods used. 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Count Vectorizer and </a:t>
            </a:r>
            <a:r>
              <a:rPr lang="en-US" sz="1400" dirty="0" err="1"/>
              <a:t>TfidfVectorizer</a:t>
            </a:r>
            <a:r>
              <a:rPr lang="en-US" sz="1400" dirty="0"/>
              <a:t> tried - Count Vectorizer used.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Feature reduction methods tried: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Truncated SVD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Chi2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Classification Algorithms: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Naïve Bayes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Decision Tree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SVC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GradientBoost</a:t>
            </a:r>
            <a:r>
              <a:rPr lang="en-US" sz="1400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 err="1"/>
              <a:t>LinearSVC</a:t>
            </a:r>
            <a:endParaRPr lang="en-US" sz="1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Logistic Regression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3B3B4E2F-DC1D-436F-880C-BB2A5CED80ED}"/>
              </a:ext>
            </a:extLst>
          </p:cNvPr>
          <p:cNvCxnSpPr>
            <a:cxnSpLocks/>
          </p:cNvCxnSpPr>
          <p:nvPr/>
        </p:nvCxnSpPr>
        <p:spPr>
          <a:xfrm>
            <a:off x="6096000" y="74645"/>
            <a:ext cx="0" cy="3626718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F556565-00A1-4473-A98D-8EDAC0A794ED}"/>
              </a:ext>
            </a:extLst>
          </p:cNvPr>
          <p:cNvSpPr txBox="1"/>
          <p:nvPr/>
        </p:nvSpPr>
        <p:spPr>
          <a:xfrm>
            <a:off x="0" y="4101965"/>
            <a:ext cx="5326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Early Results and Algorithms Tried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1373987-340E-4120-B8AB-2FA3F33E452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82102" y="4212072"/>
            <a:ext cx="3170356" cy="2616101"/>
          </a:xfrm>
          <a:prstGeom prst="rect">
            <a:avLst/>
          </a:prstGeom>
        </p:spPr>
      </p:pic>
      <p:sp>
        <p:nvSpPr>
          <p:cNvPr id="15" name="Left Brace 14">
            <a:extLst>
              <a:ext uri="{FF2B5EF4-FFF2-40B4-BE49-F238E27FC236}">
                <a16:creationId xmlns:a16="http://schemas.microsoft.com/office/drawing/2014/main" id="{5E56E5E7-921E-4BED-822B-9A0C9433A631}"/>
              </a:ext>
            </a:extLst>
          </p:cNvPr>
          <p:cNvSpPr/>
          <p:nvPr/>
        </p:nvSpPr>
        <p:spPr>
          <a:xfrm>
            <a:off x="5326392" y="4212072"/>
            <a:ext cx="1261019" cy="2586107"/>
          </a:xfrm>
          <a:prstGeom prst="leftBrace">
            <a:avLst>
              <a:gd name="adj1" fmla="val 4135"/>
              <a:gd name="adj2" fmla="val 862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8649D7D-C339-49E1-AFDF-A8A6F85B0BAA}"/>
              </a:ext>
            </a:extLst>
          </p:cNvPr>
          <p:cNvSpPr txBox="1"/>
          <p:nvPr/>
        </p:nvSpPr>
        <p:spPr>
          <a:xfrm>
            <a:off x="225913" y="4650952"/>
            <a:ext cx="404948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These are the results of 5 </a:t>
            </a:r>
            <a:r>
              <a:rPr lang="en-US" sz="1400" dirty="0" err="1"/>
              <a:t>kfolds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Initial classification is only on 2 classes (binary)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Accuracy/ precision/ recall need to be near 100 % in order to be used.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Logistic regression seems best at first.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96491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919B6E-DA02-489F-9C43-E577E1CEEA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229" r="43703"/>
          <a:stretch/>
        </p:blipFill>
        <p:spPr>
          <a:xfrm>
            <a:off x="2430846" y="1136126"/>
            <a:ext cx="2911703" cy="10109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BE2BAF-68F6-442E-A2A5-90EC55C98246}"/>
              </a:ext>
            </a:extLst>
          </p:cNvPr>
          <p:cNvSpPr txBox="1"/>
          <p:nvPr/>
        </p:nvSpPr>
        <p:spPr>
          <a:xfrm>
            <a:off x="510186" y="25659"/>
            <a:ext cx="110754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Focusing on a population can potentially be used, which has a almost 100 % accuracy. 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B0E28A-FAB9-4107-8123-BD30E016C202}"/>
              </a:ext>
            </a:extLst>
          </p:cNvPr>
          <p:cNvSpPr/>
          <p:nvPr/>
        </p:nvSpPr>
        <p:spPr>
          <a:xfrm>
            <a:off x="677409" y="492031"/>
            <a:ext cx="923507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Reducing the overall population to a smaller percentage of the population that produces a much more high recall score.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Logistic regression was used, grid search was used to optimize. 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FD44DA4-DC38-466B-BFED-5A901042048C}"/>
              </a:ext>
            </a:extLst>
          </p:cNvPr>
          <p:cNvCxnSpPr>
            <a:cxnSpLocks/>
          </p:cNvCxnSpPr>
          <p:nvPr/>
        </p:nvCxnSpPr>
        <p:spPr>
          <a:xfrm flipH="1">
            <a:off x="5241309" y="2044811"/>
            <a:ext cx="263696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>
            <a:extLst>
              <a:ext uri="{FF2B5EF4-FFF2-40B4-BE49-F238E27FC236}">
                <a16:creationId xmlns:a16="http://schemas.microsoft.com/office/drawing/2014/main" id="{F995965D-4A8F-49E1-9FB4-2DA14BC17145}"/>
              </a:ext>
            </a:extLst>
          </p:cNvPr>
          <p:cNvSpPr/>
          <p:nvPr/>
        </p:nvSpPr>
        <p:spPr>
          <a:xfrm>
            <a:off x="5623476" y="1906311"/>
            <a:ext cx="2904706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/>
              <a:t>Only tested on ~19% of the test population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9D524B-BB9A-4370-B695-472FCDEA939C}"/>
              </a:ext>
            </a:extLst>
          </p:cNvPr>
          <p:cNvSpPr/>
          <p:nvPr/>
        </p:nvSpPr>
        <p:spPr>
          <a:xfrm>
            <a:off x="677409" y="2237708"/>
            <a:ext cx="9410173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Tried to do multi-classification, on three classes, NLR, LRC and LRS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Used some feature reduction/selection algorithms like Ch^2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Used linear SVD for final classification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Used grid search to optimize.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Results are below.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B29D59F-6D50-4A91-9156-E3B772BCB0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97165" y="3672255"/>
            <a:ext cx="4578330" cy="124318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FC5D527-8563-4436-923B-575734EEA9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661" t="73584" r="34605" b="14175"/>
          <a:stretch/>
        </p:blipFill>
        <p:spPr>
          <a:xfrm>
            <a:off x="2897166" y="5350555"/>
            <a:ext cx="4598457" cy="124318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120BB69-9417-4BD1-B982-9408BBB3C247}"/>
              </a:ext>
            </a:extLst>
          </p:cNvPr>
          <p:cNvSpPr/>
          <p:nvPr/>
        </p:nvSpPr>
        <p:spPr>
          <a:xfrm>
            <a:off x="2865130" y="3348833"/>
            <a:ext cx="322466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Used Ch^2 to select a subset of features  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6EEC706-BF8F-44DD-86AE-B7A0C04EA73F}"/>
              </a:ext>
            </a:extLst>
          </p:cNvPr>
          <p:cNvSpPr/>
          <p:nvPr/>
        </p:nvSpPr>
        <p:spPr>
          <a:xfrm>
            <a:off x="2897165" y="5022829"/>
            <a:ext cx="603011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Used linear SVD and selected a C of .045 which also selects a subset of features. 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55FAC68-6279-44FE-B832-9DD37C7449F4}"/>
              </a:ext>
            </a:extLst>
          </p:cNvPr>
          <p:cNvCxnSpPr>
            <a:cxnSpLocks/>
          </p:cNvCxnSpPr>
          <p:nvPr/>
        </p:nvCxnSpPr>
        <p:spPr>
          <a:xfrm flipH="1">
            <a:off x="5186330" y="1649957"/>
            <a:ext cx="384380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93D2CCE2-2FFA-47DA-AAC0-1E4C9E91AAFC}"/>
              </a:ext>
            </a:extLst>
          </p:cNvPr>
          <p:cNvSpPr/>
          <p:nvPr/>
        </p:nvSpPr>
        <p:spPr>
          <a:xfrm>
            <a:off x="5623476" y="1460206"/>
            <a:ext cx="31519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Very high recall score, means almost no release of LR data. </a:t>
            </a:r>
          </a:p>
        </p:txBody>
      </p:sp>
    </p:spTree>
    <p:extLst>
      <p:ext uri="{BB962C8B-B14F-4D97-AF65-F5344CB8AC3E}">
        <p14:creationId xmlns:p14="http://schemas.microsoft.com/office/powerpoint/2010/main" val="2064278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34511-38DD-4B77-A4AE-F680D0F5DA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249" y="0"/>
            <a:ext cx="10515600" cy="698565"/>
          </a:xfrm>
        </p:spPr>
        <p:txBody>
          <a:bodyPr/>
          <a:lstStyle/>
          <a:p>
            <a:r>
              <a:rPr lang="en-US" dirty="0"/>
              <a:t>One Class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FE5AE2-07DD-4970-8AD3-2161C5BAA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1000" y="698565"/>
            <a:ext cx="10713098" cy="3518872"/>
          </a:xfrm>
        </p:spPr>
        <p:txBody>
          <a:bodyPr>
            <a:normAutofit/>
          </a:bodyPr>
          <a:lstStyle/>
          <a:p>
            <a:r>
              <a:rPr lang="en-US" sz="1800" dirty="0"/>
              <a:t>Using Chi2 for feature reduction (n = 5500) then only classified using linear SVM (c = .02) when the probability for NLR was above 96%. </a:t>
            </a: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To simulate results if this algorithm was utilized from 8/01/2017 to present. (Training Data is made up of past to 8/01/2017 and Testing Data is made up of 8/01/2018 to present. </a:t>
            </a:r>
          </a:p>
          <a:p>
            <a:r>
              <a:rPr lang="en-US" sz="1800" dirty="0"/>
              <a:t>One class classification: Article only gets classified if probability for NLR (no license required class) is &gt; 96%. </a:t>
            </a:r>
          </a:p>
          <a:p>
            <a:r>
              <a:rPr lang="en-US" sz="1800" dirty="0"/>
              <a:t>Results show that accuracy is very high and a large amount of the articles are able to get classified.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3FC633-FB8E-418D-A9D8-714274F031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742" t="75925" r="39102" b="14274"/>
          <a:stretch/>
        </p:blipFill>
        <p:spPr>
          <a:xfrm>
            <a:off x="1295400" y="1539771"/>
            <a:ext cx="2727558" cy="9218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4F3B3E-F281-4DBC-800D-33842890227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82" t="70142" r="40596" b="18286"/>
          <a:stretch/>
        </p:blipFill>
        <p:spPr>
          <a:xfrm>
            <a:off x="5558306" y="1539770"/>
            <a:ext cx="1999490" cy="9680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B4A1CCB-C77F-4E9A-BE4F-9879C013B5B3}"/>
              </a:ext>
            </a:extLst>
          </p:cNvPr>
          <p:cNvSpPr txBox="1"/>
          <p:nvPr/>
        </p:nvSpPr>
        <p:spPr>
          <a:xfrm>
            <a:off x="1295401" y="1262771"/>
            <a:ext cx="272755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Average of 5 </a:t>
            </a:r>
            <a:r>
              <a:rPr lang="en-US" sz="1600" dirty="0" err="1"/>
              <a:t>kfolds</a:t>
            </a:r>
            <a:r>
              <a:rPr lang="en-US" sz="1600" dirty="0"/>
              <a:t>. 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D3D22E-62B1-4E3C-9F13-1DA2081D9BD4}"/>
              </a:ext>
            </a:extLst>
          </p:cNvPr>
          <p:cNvSpPr txBox="1"/>
          <p:nvPr/>
        </p:nvSpPr>
        <p:spPr>
          <a:xfrm>
            <a:off x="5474332" y="1262771"/>
            <a:ext cx="25686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Example of one of 5 </a:t>
            </a:r>
            <a:r>
              <a:rPr lang="en-US" sz="1600" dirty="0" err="1"/>
              <a:t>kfolds</a:t>
            </a:r>
            <a:r>
              <a:rPr lang="en-US" sz="1600" dirty="0"/>
              <a:t>. 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6C66016-7618-4C7B-A647-DB747C257BC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498" t="70981" r="74631" b="15067"/>
          <a:stretch/>
        </p:blipFill>
        <p:spPr>
          <a:xfrm>
            <a:off x="2659179" y="4630696"/>
            <a:ext cx="4245474" cy="1676798"/>
          </a:xfrm>
          <a:prstGeom prst="rect">
            <a:avLst/>
          </a:prstGeom>
        </p:spPr>
      </p:pic>
      <p:sp>
        <p:nvSpPr>
          <p:cNvPr id="11" name="Left Brace 10">
            <a:extLst>
              <a:ext uri="{FF2B5EF4-FFF2-40B4-BE49-F238E27FC236}">
                <a16:creationId xmlns:a16="http://schemas.microsoft.com/office/drawing/2014/main" id="{837FAA37-53B0-4CC7-BB85-4165D31F9126}"/>
              </a:ext>
            </a:extLst>
          </p:cNvPr>
          <p:cNvSpPr/>
          <p:nvPr/>
        </p:nvSpPr>
        <p:spPr>
          <a:xfrm>
            <a:off x="2183363" y="4630696"/>
            <a:ext cx="353629" cy="510471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EC37F8C-52E2-48E1-B954-9C6F25DD91FD}"/>
              </a:ext>
            </a:extLst>
          </p:cNvPr>
          <p:cNvSpPr txBox="1"/>
          <p:nvPr/>
        </p:nvSpPr>
        <p:spPr>
          <a:xfrm>
            <a:off x="223935" y="4609322"/>
            <a:ext cx="195942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Confusion matrix, only one class gets classified. </a:t>
            </a:r>
          </a:p>
        </p:txBody>
      </p:sp>
    </p:spTree>
    <p:extLst>
      <p:ext uri="{BB962C8B-B14F-4D97-AF65-F5344CB8AC3E}">
        <p14:creationId xmlns:p14="http://schemas.microsoft.com/office/powerpoint/2010/main" val="1809326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3823</TotalTime>
  <Words>581</Words>
  <Application>Microsoft Office PowerPoint</Application>
  <PresentationFormat>Widescreen</PresentationFormat>
  <Paragraphs>68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What is a Design Record Book (DRB)?</vt:lpstr>
      <vt:lpstr>PowerPoint Presentation</vt:lpstr>
      <vt:lpstr>PowerPoint Presentation</vt:lpstr>
      <vt:lpstr>One Class Classification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Zhou, Yuemin (GE Aviation, US)</dc:creator>
  <cp:lastModifiedBy>Zhou, Yuemin (GE Aviation, US)</cp:lastModifiedBy>
  <cp:revision>70</cp:revision>
  <dcterms:created xsi:type="dcterms:W3CDTF">2017-11-03T15:18:14Z</dcterms:created>
  <dcterms:modified xsi:type="dcterms:W3CDTF">2018-08-27T15:11:57Z</dcterms:modified>
</cp:coreProperties>
</file>

<file path=docProps/thumbnail.jpeg>
</file>